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6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636" r:id="rId9"/>
    <p:sldId id="637" r:id="rId10"/>
    <p:sldId id="487" r:id="rId11"/>
    <p:sldId id="448" r:id="rId12"/>
    <p:sldId id="638" r:id="rId13"/>
    <p:sldId id="449" r:id="rId14"/>
    <p:sldId id="450" r:id="rId15"/>
    <p:sldId id="454" r:id="rId16"/>
    <p:sldId id="455" r:id="rId17"/>
    <p:sldId id="457" r:id="rId18"/>
    <p:sldId id="458" r:id="rId19"/>
    <p:sldId id="459" r:id="rId20"/>
    <p:sldId id="460" r:id="rId21"/>
    <p:sldId id="462" r:id="rId22"/>
    <p:sldId id="617" r:id="rId23"/>
    <p:sldId id="618" r:id="rId24"/>
    <p:sldId id="619" r:id="rId25"/>
    <p:sldId id="463" r:id="rId26"/>
    <p:sldId id="464" r:id="rId27"/>
    <p:sldId id="465" r:id="rId28"/>
    <p:sldId id="466" r:id="rId29"/>
    <p:sldId id="468" r:id="rId30"/>
    <p:sldId id="469" r:id="rId31"/>
    <p:sldId id="470" r:id="rId32"/>
    <p:sldId id="471" r:id="rId33"/>
    <p:sldId id="488" r:id="rId34"/>
    <p:sldId id="474" r:id="rId35"/>
    <p:sldId id="473" r:id="rId36"/>
    <p:sldId id="478" r:id="rId37"/>
    <p:sldId id="479" r:id="rId38"/>
    <p:sldId id="482" r:id="rId39"/>
    <p:sldId id="480" r:id="rId40"/>
    <p:sldId id="639" r:id="rId41"/>
    <p:sldId id="481" r:id="rId42"/>
    <p:sldId id="483" r:id="rId43"/>
    <p:sldId id="568" r:id="rId44"/>
    <p:sldId id="569" r:id="rId45"/>
    <p:sldId id="668" r:id="rId46"/>
    <p:sldId id="582" r:id="rId47"/>
    <p:sldId id="581" r:id="rId48"/>
    <p:sldId id="669" r:id="rId49"/>
    <p:sldId id="583" r:id="rId50"/>
    <p:sldId id="584" r:id="rId51"/>
    <p:sldId id="670" r:id="rId52"/>
    <p:sldId id="588" r:id="rId53"/>
    <p:sldId id="589" r:id="rId54"/>
    <p:sldId id="641" r:id="rId55"/>
    <p:sldId id="640" r:id="rId56"/>
    <p:sldId id="591" r:id="rId57"/>
    <p:sldId id="642" r:id="rId58"/>
    <p:sldId id="643" r:id="rId59"/>
    <p:sldId id="644" r:id="rId60"/>
    <p:sldId id="646" r:id="rId61"/>
    <p:sldId id="647" r:id="rId62"/>
    <p:sldId id="648" r:id="rId63"/>
    <p:sldId id="645" r:id="rId64"/>
    <p:sldId id="649" r:id="rId65"/>
    <p:sldId id="650" r:id="rId66"/>
    <p:sldId id="651" r:id="rId67"/>
    <p:sldId id="652" r:id="rId68"/>
    <p:sldId id="653" r:id="rId69"/>
    <p:sldId id="654" r:id="rId70"/>
    <p:sldId id="655" r:id="rId71"/>
    <p:sldId id="656" r:id="rId72"/>
    <p:sldId id="657" r:id="rId73"/>
    <p:sldId id="658" r:id="rId74"/>
    <p:sldId id="659" r:id="rId75"/>
    <p:sldId id="660" r:id="rId76"/>
    <p:sldId id="661" r:id="rId77"/>
    <p:sldId id="662" r:id="rId78"/>
    <p:sldId id="664" r:id="rId79"/>
    <p:sldId id="665" r:id="rId80"/>
    <p:sldId id="666" r:id="rId81"/>
    <p:sldId id="663" r:id="rId82"/>
    <p:sldId id="667" r:id="rId83"/>
    <p:sldId id="671" r:id="rId84"/>
    <p:sldId id="672" r:id="rId85"/>
    <p:sldId id="673" r:id="rId86"/>
    <p:sldId id="674" r:id="rId87"/>
    <p:sldId id="675" r:id="rId88"/>
    <p:sldId id="676" r:id="rId89"/>
    <p:sldId id="677" r:id="rId90"/>
    <p:sldId id="678" r:id="rId91"/>
    <p:sldId id="679" r:id="rId92"/>
    <p:sldId id="680" r:id="rId93"/>
    <p:sldId id="681" r:id="rId94"/>
    <p:sldId id="682" r:id="rId95"/>
    <p:sldId id="683" r:id="rId96"/>
    <p:sldId id="684" r:id="rId97"/>
    <p:sldId id="685" r:id="rId98"/>
    <p:sldId id="686" r:id="rId99"/>
    <p:sldId id="687" r:id="rId100"/>
    <p:sldId id="688" r:id="rId101"/>
    <p:sldId id="689" r:id="rId102"/>
    <p:sldId id="690" r:id="rId103"/>
    <p:sldId id="691" r:id="rId104"/>
    <p:sldId id="692" r:id="rId105"/>
    <p:sldId id="693" r:id="rId106"/>
    <p:sldId id="694" r:id="rId107"/>
    <p:sldId id="695" r:id="rId108"/>
    <p:sldId id="696" r:id="rId109"/>
    <p:sldId id="697" r:id="rId110"/>
    <p:sldId id="698" r:id="rId111"/>
    <p:sldId id="699" r:id="rId112"/>
    <p:sldId id="700" r:id="rId113"/>
    <p:sldId id="701" r:id="rId114"/>
    <p:sldId id="702" r:id="rId115"/>
    <p:sldId id="703" r:id="rId116"/>
    <p:sldId id="704" r:id="rId117"/>
    <p:sldId id="705" r:id="rId118"/>
    <p:sldId id="706" r:id="rId119"/>
    <p:sldId id="707" r:id="rId120"/>
    <p:sldId id="708" r:id="rId121"/>
    <p:sldId id="709" r:id="rId122"/>
    <p:sldId id="710" r:id="rId123"/>
    <p:sldId id="711" r:id="rId124"/>
    <p:sldId id="712" r:id="rId125"/>
    <p:sldId id="713" r:id="rId126"/>
    <p:sldId id="714" r:id="rId127"/>
    <p:sldId id="715" r:id="rId128"/>
    <p:sldId id="716" r:id="rId129"/>
    <p:sldId id="717" r:id="rId130"/>
    <p:sldId id="718" r:id="rId131"/>
    <p:sldId id="719" r:id="rId132"/>
    <p:sldId id="720" r:id="rId133"/>
    <p:sldId id="721" r:id="rId134"/>
    <p:sldId id="722" r:id="rId135"/>
  </p:sldIdLst>
  <p:sldSz cx="12192000" cy="6858000"/>
  <p:notesSz cx="6858000" cy="9144000"/>
  <p:embeddedFontLst>
    <p:embeddedFont>
      <p:font typeface="나눔스퀘어_ac" panose="020B0600000101010101" pitchFamily="50" charset="-127"/>
      <p:regular r:id="rId137"/>
    </p:embeddedFont>
    <p:embeddedFont>
      <p:font typeface="맑은 고딕" panose="020B0503020000020004" pitchFamily="50" charset="-127"/>
      <p:regular r:id="rId138"/>
      <p:bold r:id="rId139"/>
    </p:embeddedFont>
    <p:embeddedFont>
      <p:font typeface="함초롬돋움" panose="020B0604000101010101" pitchFamily="50" charset="-127"/>
      <p:regular r:id="rId140"/>
      <p:bold r:id="rId1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4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2022-01-13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utest/WorkSpace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2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5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7" Type="http://schemas.openxmlformats.org/officeDocument/2006/relationships/image" Target="../media/image3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jpe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1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8B15D40-5676-4F97-BF6C-9BDFB3ED16C5}"/>
              </a:ext>
            </a:extLst>
          </p:cNvPr>
          <p:cNvSpPr txBox="1"/>
          <p:nvPr/>
        </p:nvSpPr>
        <p:spPr>
          <a:xfrm>
            <a:off x="6774058" y="2171269"/>
            <a:ext cx="1954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CamFlex</a:t>
            </a:r>
            <a:endParaRPr lang="en-US" altLang="ko-KR" sz="3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현용주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김도윤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이형민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="" xmlns:a16="http://schemas.microsoft.com/office/drawing/2014/main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128DF0A-01CD-4D3E-928C-ECD5E7D6CFC5}"/>
              </a:ext>
            </a:extLst>
          </p:cNvPr>
          <p:cNvSpPr/>
          <p:nvPr/>
        </p:nvSpPr>
        <p:spPr>
          <a:xfrm>
            <a:off x="5647945" y="3300279"/>
            <a:ext cx="4206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웹 프로그래밍 개발자 양성 과정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 프로젝트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26" y="1140356"/>
            <a:ext cx="4658400" cy="465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394AA59-1034-49C7-A627-BF474F13A0D1}"/>
              </a:ext>
            </a:extLst>
          </p:cNvPr>
          <p:cNvSpPr txBox="1"/>
          <p:nvPr/>
        </p:nvSpPr>
        <p:spPr>
          <a:xfrm>
            <a:off x="7288567" y="6193424"/>
            <a:ext cx="490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git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AB5EBCB-FE5D-4DD7-A4D2-827808AE2739}"/>
              </a:ext>
            </a:extLst>
          </p:cNvPr>
          <p:cNvSpPr/>
          <p:nvPr/>
        </p:nvSpPr>
        <p:spPr>
          <a:xfrm>
            <a:off x="4254141" y="2821390"/>
            <a:ext cx="6994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보내기 위한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서비스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96" y="1839137"/>
            <a:ext cx="10383965" cy="44394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8366909" y="3109055"/>
            <a:ext cx="3147416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정보와 일치하지 않으면 나타내는 경고 메시지입니다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562124" y="4780416"/>
            <a:ext cx="314741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입력한 값이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값과 맞으면 </a:t>
            </a:r>
            <a:r>
              <a:rPr lang="en-US" altLang="ko-KR" sz="1600" dirty="0" smtClean="0"/>
              <a:t>view</a:t>
            </a:r>
            <a:r>
              <a:rPr lang="ko-KR" altLang="en-US" sz="1600" dirty="0" smtClean="0"/>
              <a:t>파일에서 표시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124" y="5365191"/>
            <a:ext cx="4086225" cy="7239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5491092" y="5072804"/>
            <a:ext cx="2071032" cy="450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534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41" y="2224531"/>
            <a:ext cx="7268344" cy="344640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747765" y="736065"/>
            <a:ext cx="3444234" cy="394070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8884653" y="1059815"/>
            <a:ext cx="31704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</a:t>
            </a:r>
            <a:r>
              <a:rPr lang="ko-KR" altLang="en-US" sz="1600" dirty="0" smtClean="0">
                <a:solidFill>
                  <a:schemeClr val="bg1"/>
                </a:solidFill>
              </a:rPr>
              <a:t>필수이며 각 정보 입력에 대한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정규식를</a:t>
            </a:r>
            <a:r>
              <a:rPr lang="ko-KR" altLang="en-US" sz="1600" dirty="0" smtClean="0">
                <a:solidFill>
                  <a:schemeClr val="bg1"/>
                </a:solidFill>
              </a:rPr>
              <a:t> 체크합니다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표시하고 다시 입력하도록 </a:t>
            </a:r>
            <a:r>
              <a:rPr lang="en-US" altLang="ko-KR" sz="1600" dirty="0" smtClean="0">
                <a:solidFill>
                  <a:schemeClr val="bg1"/>
                </a:solidFill>
              </a:rPr>
              <a:t>focus()</a:t>
            </a:r>
            <a:r>
              <a:rPr lang="ko-KR" altLang="en-US" sz="1600" dirty="0" smtClean="0">
                <a:solidFill>
                  <a:schemeClr val="bg1"/>
                </a:solidFill>
              </a:rPr>
              <a:t>를 설정합니다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상단 메뉴의 회원가입 버튼 클릭 시 보기와 같은 형식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200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202031"/>
            <a:ext cx="7896225" cy="1581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83" y="4360846"/>
            <a:ext cx="7410450" cy="1762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410" r="6800" b="1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로그인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702731137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비로그인 상태로 주소창에 매핑명을 입력 시 알림창이 출력되고 로그인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81362" y="2833687"/>
            <a:ext cx="4238625" cy="119062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70" name="타원 26"/>
          <p:cNvSpPr/>
          <p:nvPr/>
        </p:nvSpPr>
        <p:spPr>
          <a:xfrm>
            <a:off x="3159415" y="2676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327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8876" y="3429000"/>
            <a:ext cx="4210050" cy="234315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8376" y="1772249"/>
            <a:ext cx="3417187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6724" y="3114675"/>
            <a:ext cx="3316671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3451" y="4497550"/>
            <a:ext cx="3419999" cy="984776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화면 구성</a:t>
            </a:r>
            <a:endParaRPr lang="en-US" altLang="ko-KR" sz="1400">
              <a:latin typeface="나눔스퀘어_ac"/>
              <a:ea typeface="나눔스퀘어_ac"/>
            </a:endParaRPr>
          </a:p>
        </p:txBody>
      </p:sp>
      <p:sp>
        <p:nvSpPr>
          <p:cNvPr id="62" name="직사각형 19"/>
          <p:cNvSpPr/>
          <p:nvPr/>
        </p:nvSpPr>
        <p:spPr>
          <a:xfrm>
            <a:off x="9209986" y="13001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아이디와 비밀번호 미입력, 잘못 입력 시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6" y="21002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관리자 아이디를 잘못 입력 시 알림창이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290989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 비밀번호를 잘못 입력 시 알림창이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1159165" y="34290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66" name="타원 26"/>
          <p:cNvSpPr/>
          <p:nvPr/>
        </p:nvSpPr>
        <p:spPr>
          <a:xfrm>
            <a:off x="3407065" y="16860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67" name="타원 26"/>
          <p:cNvSpPr/>
          <p:nvPr/>
        </p:nvSpPr>
        <p:spPr>
          <a:xfrm>
            <a:off x="4130965" y="30005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68" name="타원 26"/>
          <p:cNvSpPr/>
          <p:nvPr/>
        </p:nvSpPr>
        <p:spPr>
          <a:xfrm>
            <a:off x="4788190" y="43625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40534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410" r="6800" b="1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메인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80641718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후 메인 페이지로 이동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 상태가 '대기'인 예약의 전체 수가 출력되고 클릭 시 신규 예약 리스트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예약 시작일이 금일인 확정 예약의 전체 수가 출력되고 클릭 시 예약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신규 가입한 회원의 전체 수가 출력 되고 클릭시 회원 관리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9751" y="2514600"/>
            <a:ext cx="6848474" cy="1828800"/>
          </a:xfrm>
          <a:prstGeom prst="rect">
            <a:avLst/>
          </a:prstGeom>
        </p:spPr>
      </p:pic>
      <p:sp>
        <p:nvSpPr>
          <p:cNvPr id="65" name="타원 26"/>
          <p:cNvSpPr/>
          <p:nvPr/>
        </p:nvSpPr>
        <p:spPr>
          <a:xfrm>
            <a:off x="1759239" y="24288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0" name="타원 26"/>
          <p:cNvSpPr/>
          <p:nvPr/>
        </p:nvSpPr>
        <p:spPr>
          <a:xfrm>
            <a:off x="3949990" y="3609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1" name="타원 26"/>
          <p:cNvSpPr/>
          <p:nvPr/>
        </p:nvSpPr>
        <p:spPr>
          <a:xfrm>
            <a:off x="5588291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2" name="타원 26"/>
          <p:cNvSpPr/>
          <p:nvPr/>
        </p:nvSpPr>
        <p:spPr>
          <a:xfrm>
            <a:off x="7198015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0296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410" r="6800" b="1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통계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709344182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0948" y="1600200"/>
            <a:ext cx="6336000" cy="504933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통계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통계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캠핑 구분 별 예약 통계의 차트 이미지가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월별 매출 통계의 차트 이미지가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사유 별 통계의 차트 이미지가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19240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572000" y="342900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4572000" y="496252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015265" y="20288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04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2506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페이지에서 띄워줌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인증번호를 보낸 후 인증하고 비밀번호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410" r="6800" b="1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회원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793105039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8399" y="2011383"/>
            <a:ext cx="6257925" cy="359884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회원 관리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회원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회원 번호 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회원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971924" y="29908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5101" y="2957512"/>
            <a:ext cx="464949" cy="685800"/>
          </a:xfrm>
          <a:prstGeom prst="rect">
            <a:avLst/>
          </a:prstGeom>
        </p:spPr>
      </p:pic>
      <p:sp>
        <p:nvSpPr>
          <p:cNvPr id="74" name="타원 26"/>
          <p:cNvSpPr/>
          <p:nvPr/>
        </p:nvSpPr>
        <p:spPr>
          <a:xfrm>
            <a:off x="5238750" y="279082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962650" y="54006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310540" y="270510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3999" y="4617401"/>
            <a:ext cx="3552825" cy="1821499"/>
          </a:xfrm>
          <a:prstGeom prst="rect">
            <a:avLst/>
          </a:prstGeom>
        </p:spPr>
      </p:pic>
      <p:cxnSp>
        <p:nvCxnSpPr>
          <p:cNvPr id="80" name="직선 화살표 연결선 92"/>
          <p:cNvCxnSpPr/>
          <p:nvPr/>
        </p:nvCxnSpPr>
        <p:spPr>
          <a:xfrm rot="5400000">
            <a:off x="4463157" y="3537843"/>
            <a:ext cx="1087017" cy="869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153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410" r="6800" b="1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0900" y="2875002"/>
            <a:ext cx="5283199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예약 관리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48267389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3074" y="2349741"/>
            <a:ext cx="6772274" cy="21585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예약상태가 '확정'인 예약이 예약 신청일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5676899" y="34654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791074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76901" y="42767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596165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76825" y="3371850"/>
            <a:ext cx="468377" cy="58102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2999" y="4529136"/>
            <a:ext cx="4495802" cy="2010446"/>
          </a:xfrm>
          <a:prstGeom prst="rect">
            <a:avLst/>
          </a:prstGeom>
        </p:spPr>
      </p:pic>
      <p:cxnSp>
        <p:nvCxnSpPr>
          <p:cNvPr id="83" name="직선 화살표 연결선 92"/>
          <p:cNvCxnSpPr/>
          <p:nvPr/>
        </p:nvCxnSpPr>
        <p:spPr>
          <a:xfrm rot="5400000">
            <a:off x="4309479" y="3758195"/>
            <a:ext cx="839367" cy="619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34656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701" y="2881312"/>
            <a:ext cx="7286625" cy="350128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3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신규예약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'대기'인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신규 예약 리스트 페이지의 페이징 기능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3165474" y="41277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6" name="타원 26"/>
          <p:cNvSpPr/>
          <p:nvPr/>
        </p:nvSpPr>
        <p:spPr>
          <a:xfrm>
            <a:off x="1177065" y="42751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91" name="타원 26"/>
          <p:cNvSpPr/>
          <p:nvPr/>
        </p:nvSpPr>
        <p:spPr>
          <a:xfrm>
            <a:off x="5591178" y="60769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2074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799" y="3781425"/>
            <a:ext cx="6153150" cy="274436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7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예약승인 버튼 클릭 시 cofirm 창이 출력되고 확인을 선택하면 예약상태가 '확정'으로 변경, 해당 예약은 예약 리스트로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예약취소 버튼 클릭시 confirm 창이 출력되고 확인을 선택하면 예약상태가 '취소'로 변경, 해당 예약은 예약 취소 리스트로 이동</a:t>
            </a:r>
          </a:p>
        </p:txBody>
      </p:sp>
      <p:sp>
        <p:nvSpPr>
          <p:cNvPr id="74" name="타원 26"/>
          <p:cNvSpPr/>
          <p:nvPr/>
        </p:nvSpPr>
        <p:spPr>
          <a:xfrm>
            <a:off x="6486522" y="360835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5" name="타원 26"/>
          <p:cNvSpPr/>
          <p:nvPr/>
        </p:nvSpPr>
        <p:spPr>
          <a:xfrm>
            <a:off x="7820028" y="36861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0351" y="2233275"/>
            <a:ext cx="2880000" cy="82928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6849" y="4329000"/>
            <a:ext cx="2880000" cy="840267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87" name="직선 화살표 연결선 92"/>
          <p:cNvCxnSpPr/>
          <p:nvPr/>
        </p:nvCxnSpPr>
        <p:spPr>
          <a:xfrm rot="5400000" flipH="1" flipV="1">
            <a:off x="6396037" y="333851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92"/>
          <p:cNvCxnSpPr/>
          <p:nvPr/>
        </p:nvCxnSpPr>
        <p:spPr>
          <a:xfrm rot="16200000" flipH="1">
            <a:off x="7781924" y="408622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0600" y="1779399"/>
            <a:ext cx="4680000" cy="132575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82825" y="5272125"/>
            <a:ext cx="4679999" cy="13666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964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8299" y="2028825"/>
            <a:ext cx="6972300" cy="3779154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37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취소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예약 취소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'취소'인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취소 사유가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274546" y="301713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820024" y="28749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29278" y="556260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434240" y="37036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28641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410" r="6800" b="1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게시판 관리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88032150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410" r="6800" b="1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공지사항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72838679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5424" y="2624137"/>
            <a:ext cx="7067550" cy="202538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공지사항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공지사항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공지사항 글번호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등록 버튼 클릭 시 공지사항 등록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공지사항 제목 클릭 시 해당 글 번호의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3248025" y="35337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5581649" y="41322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7972429" y="41910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1272315" y="36083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공지사항 리스트 페이지의 페이징 기능</a:t>
            </a:r>
          </a:p>
        </p:txBody>
      </p:sp>
      <p:sp>
        <p:nvSpPr>
          <p:cNvPr id="92" name="타원 26"/>
          <p:cNvSpPr/>
          <p:nvPr/>
        </p:nvSpPr>
        <p:spPr>
          <a:xfrm>
            <a:off x="5219704" y="37147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817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544493"/>
            <a:ext cx="1038884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오른쪽에 객실정보 및 현재 객실 예약 리스트 출력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왼쪽에 달력 예약 출력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달력에서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종료일 클릭 시 예약 버튼 활성화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 클릭 시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리스트로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누르면 예약 동의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동의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동의 클릭 시 내용 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미 동의 시 예약 불가능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내용 및 최종 결제금액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클릭 시 예약 진행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9524" y="2519850"/>
            <a:ext cx="6336000" cy="2603333"/>
          </a:xfrm>
          <a:prstGeom prst="rect">
            <a:avLst/>
          </a:prstGeom>
        </p:spPr>
      </p:pic>
      <p:cxnSp>
        <p:nvCxnSpPr>
          <p:cNvPr id="97" name="직선 화살표 연결선 92"/>
          <p:cNvCxnSpPr/>
          <p:nvPr/>
        </p:nvCxnSpPr>
        <p:spPr>
          <a:xfrm rot="5400000" flipH="1" flipV="1">
            <a:off x="2671762" y="2871786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7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등록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글 제목이 공백이면 알림창이 출력됨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내용이 공백이면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이미지의 첨부는 관리자 선택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2771775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734299" y="46180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2762253" y="42291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2777265" y="28939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92" name="타원 26"/>
          <p:cNvSpPr/>
          <p:nvPr/>
        </p:nvSpPr>
        <p:spPr>
          <a:xfrm>
            <a:off x="7219955" y="46196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0950" y="1618649"/>
            <a:ext cx="3420000" cy="981524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9724" y="2940428"/>
            <a:ext cx="3420000" cy="977142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20899" y="5498925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98" name="직선 화살표 연결선 92"/>
          <p:cNvCxnSpPr/>
          <p:nvPr/>
        </p:nvCxnSpPr>
        <p:spPr>
          <a:xfrm>
            <a:off x="3057525" y="3429000"/>
            <a:ext cx="3524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2"/>
          <p:cNvCxnSpPr/>
          <p:nvPr/>
        </p:nvCxnSpPr>
        <p:spPr>
          <a:xfrm rot="16200000" flipH="1">
            <a:off x="7124699" y="5048250"/>
            <a:ext cx="485775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299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2526" y="2023950"/>
            <a:ext cx="6336000" cy="38538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123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상세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편집 버튼 클릭 시 공지사항 수정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목록 버튼 클릭 시 공지사항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7158766" y="53133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101" name="타원 26"/>
          <p:cNvSpPr/>
          <p:nvPr/>
        </p:nvSpPr>
        <p:spPr>
          <a:xfrm>
            <a:off x="1977166" y="21700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9460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24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3513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64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04724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410" r="6800" b="1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문의게시판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353632680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9174" y="3374999"/>
            <a:ext cx="6336000" cy="321517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88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글번호 내림차순으로 정렬하고 계층형으로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사용자의 문의글 제목 클릭 시 해당 글 상세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관리자의 문의글 제목 클릭 시 해당 글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626187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4572000" y="39131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문의사항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2005741" y="33416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862866" y="37131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4572000" y="42576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7025" y="1729099"/>
            <a:ext cx="5400000" cy="1699900"/>
          </a:xfrm>
          <a:prstGeom prst="rect">
            <a:avLst/>
          </a:prstGeom>
        </p:spPr>
      </p:pic>
      <p:cxnSp>
        <p:nvCxnSpPr>
          <p:cNvPr id="109" name="직선 화살표 연결선 92"/>
          <p:cNvCxnSpPr>
            <a:stCxn id="104" idx="6"/>
          </p:cNvCxnSpPr>
          <p:nvPr/>
        </p:nvCxnSpPr>
        <p:spPr>
          <a:xfrm flipV="1">
            <a:off x="2162175" y="3133725"/>
            <a:ext cx="1343025" cy="689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47558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9150" y="2577450"/>
            <a:ext cx="6336000" cy="250374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415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 상세페이지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답글 버튼 클릭 시 해당 문의글의 답글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124824" y="45854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28924" y="372266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434366" y="273763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24891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77100" y="45910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3142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3100" y="2857275"/>
            <a:ext cx="6336000" cy="249070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문의상세(관리자)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상세(관리자)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답글의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8623" y="4842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657474" y="403698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653441" y="3699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115174" y="482917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87253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0800" y="2736675"/>
            <a:ext cx="6336000" cy="23447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2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 </a:t>
            </a:r>
            <a:r>
              <a:rPr lang="ko-KR" altLang="en-US" sz="2000" b="1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답글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사용자 문의사항 제목 앞에   ㄴ</a:t>
            </a:r>
            <a:r>
              <a:rPr lang="en-US" altLang="ko-KR" sz="1400">
                <a:latin typeface="나눔스퀘어_ac"/>
                <a:ea typeface="나눔스퀘어_ac"/>
              </a:rPr>
              <a:t>[</a:t>
            </a:r>
            <a:r>
              <a:rPr lang="ko-KR" altLang="en-US" sz="1400">
                <a:latin typeface="나눔스퀘어_ac"/>
                <a:ea typeface="나눔스퀘어_ac"/>
              </a:rPr>
              <a:t>답글]</a:t>
            </a:r>
            <a:r>
              <a:rPr lang="en-US" altLang="ko-KR" sz="1400">
                <a:latin typeface="나눔스퀘어_ac"/>
                <a:ea typeface="나눔스퀘어_ac"/>
              </a:rPr>
              <a:t> </a:t>
            </a:r>
            <a:r>
              <a:rPr lang="ko-KR" altLang="en-US" sz="1400">
                <a:latin typeface="나눔스퀘어_ac"/>
                <a:ea typeface="나눔스퀘어_ac"/>
              </a:rPr>
              <a:t>이 자동으로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사용자 문의사항 글 내용 앞에   </a:t>
            </a:r>
            <a:r>
              <a:rPr lang="en-US" altLang="ko-KR" sz="1400">
                <a:latin typeface="나눔스퀘어_ac"/>
                <a:ea typeface="나눔스퀘어_ac"/>
              </a:rPr>
              <a:t>re:</a:t>
            </a:r>
            <a:r>
              <a:rPr lang="ko-KR" altLang="en-US" sz="1400">
                <a:latin typeface="나눔스퀘어_ac"/>
                <a:ea typeface="나눔스퀘어_ac"/>
              </a:rPr>
              <a:t> 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91566" y="31035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4975" y="4851225"/>
            <a:ext cx="3420000" cy="969508"/>
          </a:xfrm>
          <a:prstGeom prst="rect">
            <a:avLst/>
          </a:prstGeom>
        </p:spPr>
      </p:pic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21861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3924" y="2763762"/>
            <a:ext cx="6336000" cy="234012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답글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관리자 문의사항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관리자 문의사항 내용이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929666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34925" y="4746450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154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639087"/>
            <a:ext cx="1052334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 핸드폰 번호 생년월일 확인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수정하기 클릭 시 비밀번호 확인 후 핸드폰번호 수정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방법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예약일 시작 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시 사유 필수로 기입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작성 클릭 시 리뷰작성 페이지로 이동하고 리뷰 작성 완료 후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회만 작성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8500" y="2487141"/>
            <a:ext cx="6336000" cy="30267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리스트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 등록 클릭 시 상품 등록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 번호 내림차순으로 정렬됨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상품명을 클릭 시 캠핑 상품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5490440" y="517718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368387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캠핑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1554890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568168" y="366502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5618745" y="35202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7312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7926" y="1665572"/>
            <a:ext cx="6336000" cy="488231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상세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캠핑장의 메인 사진으로 보여질 사진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썸네일 사진 클릭 시 메인 사진이 변경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상품의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286001" y="466304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057117" y="17513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243577" y="401138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012858" y="600536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1780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4303" y="2337204"/>
            <a:ext cx="6336000" cy="421915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85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등록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등록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상품의 구분을 </a:t>
            </a:r>
            <a:r>
              <a:rPr lang="en-US" altLang="ko-KR" sz="1400">
                <a:latin typeface="나눔스퀘어_ac"/>
                <a:ea typeface="나눔스퀘어_ac"/>
              </a:rPr>
              <a:t>select box</a:t>
            </a:r>
            <a:r>
              <a:rPr lang="ko-KR" altLang="en-US" sz="1400">
                <a:latin typeface="나눔스퀘어_ac"/>
                <a:ea typeface="나눔스퀘어_ac"/>
              </a:rPr>
              <a:t>로 선택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상품등록 입력칸 별로 공백이면 알림 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상품의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66161" y="47496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161026" y="23921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031908" y="602441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8877" y="2829298"/>
            <a:ext cx="4998760" cy="662135"/>
          </a:xfrm>
          <a:prstGeom prst="rect">
            <a:avLst/>
          </a:prstGeom>
        </p:spPr>
      </p:pic>
      <p:sp>
        <p:nvSpPr>
          <p:cNvPr id="104" name="타원 26"/>
          <p:cNvSpPr/>
          <p:nvPr/>
        </p:nvSpPr>
        <p:spPr>
          <a:xfrm>
            <a:off x="2875690" y="270386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8817" y="4249008"/>
            <a:ext cx="2700000" cy="785234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</p:pic>
      <p:cxnSp>
        <p:nvCxnSpPr>
          <p:cNvPr id="129" name="직선 화살표 연결선 92"/>
          <p:cNvCxnSpPr>
            <a:stCxn id="76" idx="6"/>
          </p:cNvCxnSpPr>
          <p:nvPr/>
        </p:nvCxnSpPr>
        <p:spPr>
          <a:xfrm flipV="1">
            <a:off x="3165470" y="4632613"/>
            <a:ext cx="1276643" cy="227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7988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8089" y="1485539"/>
            <a:ext cx="6336000" cy="53724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해당 상품의 값들을 입력 받는 형식으로 출력함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3.     기존 이미지 파일명에 커서를 올려두면 사진의 </a:t>
            </a:r>
            <a:r>
              <a:rPr lang="ko-KR" altLang="en-US" sz="1400" dirty="0" err="1">
                <a:latin typeface="나눔스퀘어_ac"/>
                <a:ea typeface="나눔스퀘어_ac"/>
              </a:rPr>
              <a:t>썸네일이</a:t>
            </a:r>
            <a:r>
              <a:rPr lang="ko-KR" altLang="en-US" sz="1400" dirty="0">
                <a:latin typeface="나눔스퀘어_ac"/>
                <a:ea typeface="나눔스퀘어_ac"/>
              </a:rPr>
              <a:t>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출력되고 확인을 선택하면 상세페이지로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4870" y="63201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004707" y="4283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897049" y="168208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205089" y="632921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104" name="타원 26"/>
          <p:cNvSpPr/>
          <p:nvPr/>
        </p:nvSpPr>
        <p:spPr>
          <a:xfrm>
            <a:off x="2910326" y="208906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9797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9289" y="2875002"/>
            <a:ext cx="339342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57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작성 시 수정 및 삭제 불가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="" xmlns:a16="http://schemas.microsoft.com/office/drawing/2014/main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 매출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대기 표시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신규 예약 리스트로 이동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금일 방문 고객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예약 리스트로 이동 후 예약 시작일을 오늘날짜로 검색해서 출력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회원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회원 리스트로 이동 후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가입일을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오늘날짜로 검색해서 출력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통계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매출 통계 차트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예약 통계 차트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사유 통계 차트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페이지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리스트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전체 리스트를 최근 가입일 순으로 정렬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1" y="1749449"/>
            <a:ext cx="1063027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오늘날짜를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승인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 승인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내용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등록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 페이지에서 편집기능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게시판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문의항목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 상세 페이지에서 답변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작성 시 순서가 사용자가 작성한 글 밑으로 들어감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관리자가 작성한 글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관리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 클릭 시 해당 상품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상품 등록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등록 폼 불러옴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관리자용 아이디로만 접속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일정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2" y="1820791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164" y="1680995"/>
            <a:ext cx="10440000" cy="46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2438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042" y="1693814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/>
              <a:t>jdk-11.0.2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apache-tomcat-9.0.54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Microsoft Office 2013 Excel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Bootstrap-3.4.1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Eclipse-jee-2021-03-R-win32-x86_64, SQL Developer 21.2.1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758" y="2875002"/>
            <a:ext cx="4200484" cy="1200329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</a:t>
            </a:r>
            <a:r>
              <a:rPr lang="en-US" altLang="ko-KR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650" y="781278"/>
            <a:ext cx="8888400" cy="6076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5B46E45-7852-45FB-82F1-731DBEFA026A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B964CB9-3796-4E04-9D7F-BB0DF07B7007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780" y="736065"/>
            <a:ext cx="8888400" cy="6121935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334" y="871049"/>
            <a:ext cx="8488800" cy="58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400" y="851999"/>
            <a:ext cx="9615600" cy="586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800" y="890099"/>
            <a:ext cx="9385200" cy="57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18686" y="3476671"/>
            <a:ext cx="3271641" cy="26133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06F270B0-8C61-4DF3-9671-DBD546C2F1BE}"/>
              </a:ext>
            </a:extLst>
          </p:cNvPr>
          <p:cNvSpPr/>
          <p:nvPr/>
        </p:nvSpPr>
        <p:spPr>
          <a:xfrm>
            <a:off x="8522929" y="3418155"/>
            <a:ext cx="3244896" cy="30726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이미지 생성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978400" y="3462624"/>
            <a:ext cx="325510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13F21ABE-E9AC-4BB9-BF35-D0D784295509}"/>
              </a:ext>
            </a:extLst>
          </p:cNvPr>
          <p:cNvSpPr/>
          <p:nvPr/>
        </p:nvSpPr>
        <p:spPr>
          <a:xfrm>
            <a:off x="1373041" y="6130811"/>
            <a:ext cx="325877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92C3FD69-58EF-4BB4-AF95-C9C1D49E08FC}"/>
              </a:ext>
            </a:extLst>
          </p:cNvPr>
          <p:cNvSpPr/>
          <p:nvPr/>
        </p:nvSpPr>
        <p:spPr>
          <a:xfrm>
            <a:off x="4978400" y="6126766"/>
            <a:ext cx="3253968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56E0989E-EBD3-4A48-AFF9-8F872BA439AB}"/>
              </a:ext>
            </a:extLst>
          </p:cNvPr>
          <p:cNvSpPr/>
          <p:nvPr/>
        </p:nvSpPr>
        <p:spPr>
          <a:xfrm>
            <a:off x="8529560" y="6126766"/>
            <a:ext cx="325340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="" xmlns:a16="http://schemas.microsoft.com/office/drawing/2014/main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31" y="2908651"/>
            <a:ext cx="3260395" cy="55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560" y="2035054"/>
            <a:ext cx="3238264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078" y="1747885"/>
            <a:ext cx="3247290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4402500"/>
            <a:ext cx="3241267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224" y="3987802"/>
            <a:ext cx="3242594" cy="2143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193" y="4356802"/>
            <a:ext cx="3234774" cy="1769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498369" y="3619908"/>
            <a:ext cx="3248031" cy="256874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5162934" y="3596224"/>
            <a:ext cx="3261916" cy="28055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498991" y="5918344"/>
            <a:ext cx="3247410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="" xmlns:a16="http://schemas.microsoft.com/office/drawing/2014/main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6" y="1759421"/>
            <a:ext cx="3225823" cy="1860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33" y="4062208"/>
            <a:ext cx="3234968" cy="185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49" y="2016296"/>
            <a:ext cx="3247401" cy="1579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2E60634-31A6-46C2-BD41-83EDA2A3B7C8}"/>
              </a:ext>
            </a:extLst>
          </p:cNvPr>
          <p:cNvSpPr/>
          <p:nvPr/>
        </p:nvSpPr>
        <p:spPr>
          <a:xfrm>
            <a:off x="1776549" y="6141936"/>
            <a:ext cx="938483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BE2C952-37D7-43BC-91B2-2DB0D9889437}"/>
              </a:ext>
            </a:extLst>
          </p:cNvPr>
          <p:cNvSpPr txBox="1"/>
          <p:nvPr/>
        </p:nvSpPr>
        <p:spPr>
          <a:xfrm>
            <a:off x="1373040" y="1005556"/>
            <a:ext cx="69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="" xmlns:a16="http://schemas.microsoft.com/office/drawing/2014/main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890182"/>
            <a:ext cx="4455787" cy="4251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71" y="1890182"/>
            <a:ext cx="4347989" cy="4253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4042" y="5643975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="" xmlns:a16="http://schemas.microsoft.com/office/drawing/2014/main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05" y="2226889"/>
            <a:ext cx="2880000" cy="3410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20" y="1890601"/>
            <a:ext cx="2880000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5"/>
          <a:srcRect t="2692"/>
          <a:stretch/>
        </p:blipFill>
        <p:spPr>
          <a:xfrm>
            <a:off x="8629398" y="3409769"/>
            <a:ext cx="2880000" cy="2224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72088" y="3318606"/>
            <a:ext cx="3244315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372088" y="6047211"/>
            <a:ext cx="322323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5055326" y="3302073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=""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9" y="1939808"/>
            <a:ext cx="3225824" cy="136226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316" y="4360846"/>
            <a:ext cx="3216276" cy="1678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79" y="1940518"/>
            <a:ext cx="3216276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35" y="4360846"/>
            <a:ext cx="3234529" cy="169051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5023772" y="6055203"/>
            <a:ext cx="3254550" cy="25460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031" y="1938394"/>
            <a:ext cx="3254550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8731368" y="3302073"/>
            <a:ext cx="3270213" cy="257208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회원게시판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8692036" y="6047005"/>
            <a:ext cx="325287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771" y="4360846"/>
            <a:ext cx="3240743" cy="168616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0FC512CB-700B-4733-9324-ED1EC581C49D}"/>
              </a:ext>
            </a:extLst>
          </p:cNvPr>
          <p:cNvSpPr/>
          <p:nvPr/>
        </p:nvSpPr>
        <p:spPr>
          <a:xfrm>
            <a:off x="6425328" y="3800134"/>
            <a:ext cx="4762447" cy="420236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8" y="1794077"/>
            <a:ext cx="4658400" cy="46584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4884C57-12DF-4CD7-BC29-772A36FE515A}"/>
              </a:ext>
            </a:extLst>
          </p:cNvPr>
          <p:cNvSpPr/>
          <p:nvPr/>
        </p:nvSpPr>
        <p:spPr>
          <a:xfrm>
            <a:off x="5346727" y="2536588"/>
            <a:ext cx="62376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지친 현대인들의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캠핑 구역 공간 예약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서비스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373041" y="4462940"/>
            <a:ext cx="3262567" cy="2651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5056279" y="4448746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=""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89" y="2757727"/>
            <a:ext cx="3249819" cy="170521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32" y="3101590"/>
            <a:ext cx="3218866" cy="1343212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996778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73502" y="5251620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302FB04-FCC8-4725-8DDB-74F7B667E4D3}"/>
              </a:ext>
            </a:extLst>
          </p:cNvPr>
          <p:cNvSpPr txBox="1"/>
          <p:nvPr/>
        </p:nvSpPr>
        <p:spPr>
          <a:xfrm>
            <a:off x="1373040" y="1005556"/>
            <a:ext cx="688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="" xmlns:a16="http://schemas.microsoft.com/office/drawing/2014/main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78858" y="2672174"/>
            <a:ext cx="2880000" cy="257294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02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0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메인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8739281" y="167254"/>
            <a:ext cx="270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60450"/>
            <a:ext cx="7912050" cy="5120074"/>
          </a:xfrm>
          <a:prstGeom prst="rect">
            <a:avLst/>
          </a:prstGeom>
          <a:ln>
            <a:noFill/>
          </a:ln>
        </p:spPr>
      </p:pic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305" y="758753"/>
            <a:ext cx="3000992" cy="924384"/>
          </a:xfrm>
          <a:prstGeom prst="rect">
            <a:avLst/>
          </a:prstGeom>
        </p:spPr>
      </p:pic>
      <p:cxnSp>
        <p:nvCxnSpPr>
          <p:cNvPr id="101" name="연결선: 구부러짐 100">
            <a:extLst>
              <a:ext uri="{FF2B5EF4-FFF2-40B4-BE49-F238E27FC236}">
                <a16:creationId xmlns="" xmlns:a16="http://schemas.microsoft.com/office/drawing/2014/main" id="{F41CBAF7-7195-41D2-880D-5815AAFF7BA3}"/>
              </a:ext>
            </a:extLst>
          </p:cNvPr>
          <p:cNvCxnSpPr>
            <a:cxnSpLocks/>
            <a:stCxn id="37" idx="5"/>
            <a:endCxn id="4" idx="2"/>
          </p:cNvCxnSpPr>
          <p:nvPr/>
        </p:nvCxnSpPr>
        <p:spPr>
          <a:xfrm rot="5400000" flipH="1" flipV="1">
            <a:off x="5075702" y="288730"/>
            <a:ext cx="212691" cy="3001506"/>
          </a:xfrm>
          <a:prstGeom prst="curvedConnector3">
            <a:avLst>
              <a:gd name="adj1" fmla="val -131688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D0CCFFC9-C194-4975-BDE1-0907FF48687E}"/>
              </a:ext>
            </a:extLst>
          </p:cNvPr>
          <p:cNvSpPr/>
          <p:nvPr/>
        </p:nvSpPr>
        <p:spPr>
          <a:xfrm>
            <a:off x="9177436" y="1056346"/>
            <a:ext cx="2923107" cy="537302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로고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메인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상단 메뉴 클릭 시 해당 페이지로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chemeClr val="bg2"/>
                </a:solidFill>
              </a:rPr>
              <a:t>비로그인</a:t>
            </a:r>
            <a:r>
              <a:rPr lang="ko-KR" altLang="en-US" dirty="0">
                <a:solidFill>
                  <a:schemeClr val="bg2"/>
                </a:solidFill>
              </a:rPr>
              <a:t> 상태에서 마이 페이지 클릭 </a:t>
            </a:r>
            <a:r>
              <a:rPr lang="en-US" altLang="ko-KR" dirty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창을 띄우고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이동시킵니다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클릭 시 로그인 페이지로 이동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클릭 시 회원가입 페이지로 이동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클릭 시 다른 사진으로 변경됩니다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232957" y="1490729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2353920" y="1588939"/>
            <a:ext cx="363278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2862801" y="159033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370261" y="1595735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8106366" y="159033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8666238" y="158894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973966" y="405014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897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0" y="1609380"/>
            <a:ext cx="9971967" cy="4991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6106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640044"/>
            <a:ext cx="5727495" cy="2204868"/>
          </a:xfrm>
          <a:prstGeom prst="rect">
            <a:avLst/>
          </a:prstGeom>
          <a:ln>
            <a:noFill/>
          </a:ln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D0CCFFC9-C194-4975-BDE1-0907FF48687E}"/>
              </a:ext>
            </a:extLst>
          </p:cNvPr>
          <p:cNvSpPr/>
          <p:nvPr/>
        </p:nvSpPr>
        <p:spPr>
          <a:xfrm>
            <a:off x="7554589" y="2645634"/>
            <a:ext cx="4255391" cy="1096844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글 제목 클릭 시 상세 페이지로 이동 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공지사항 리스트 </a:t>
            </a:r>
            <a:r>
              <a:rPr lang="ko-KR" altLang="en-US" dirty="0" err="1" smtClean="0"/>
              <a:t>페이징</a:t>
            </a:r>
            <a:endParaRPr lang="en-US" altLang="ko-KR" dirty="0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2710122" y="3609155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829277" y="4293276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57559"/>
            <a:ext cx="7990034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72234"/>
            <a:ext cx="7741930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931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492361"/>
            <a:ext cx="7182852" cy="1124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4013280"/>
            <a:ext cx="7182852" cy="359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886" y="1590331"/>
            <a:ext cx="7268589" cy="5158812"/>
          </a:xfrm>
          <a:prstGeom prst="rect">
            <a:avLst/>
          </a:prstGeom>
          <a:ln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ADF9B48C-4494-4F5A-A55C-4DD9F14D64A3}"/>
              </a:ext>
            </a:extLst>
          </p:cNvPr>
          <p:cNvSpPr/>
          <p:nvPr/>
        </p:nvSpPr>
        <p:spPr>
          <a:xfrm>
            <a:off x="7359587" y="4935813"/>
            <a:ext cx="3466061" cy="149977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목록 </a:t>
            </a:r>
            <a:r>
              <a:rPr lang="ko-KR" altLang="en-US" dirty="0">
                <a:solidFill>
                  <a:schemeClr val="bg1"/>
                </a:solidFill>
              </a:rPr>
              <a:t>버튼 클릭 </a:t>
            </a:r>
            <a:r>
              <a:rPr lang="ko-KR" altLang="en-US" dirty="0" smtClean="0">
                <a:solidFill>
                  <a:schemeClr val="bg1"/>
                </a:solidFill>
              </a:rPr>
              <a:t>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리스트</a:t>
            </a:r>
            <a:r>
              <a:rPr lang="en-US" altLang="ko-KR" dirty="0" smtClean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로 돌아갑니다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6033566" y="60840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859821"/>
            <a:ext cx="9152084" cy="4344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357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653893" y="2111560"/>
            <a:ext cx="3523287" cy="296545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bg2"/>
                </a:solidFill>
              </a:rPr>
              <a:t>캠핑장</a:t>
            </a:r>
            <a:r>
              <a:rPr lang="ko-KR" altLang="en-US" dirty="0">
                <a:solidFill>
                  <a:schemeClr val="bg2"/>
                </a:solidFill>
              </a:rPr>
              <a:t> 리스트는 스크롤 바를 내리면 계속해서 나옵니다</a:t>
            </a:r>
            <a:r>
              <a:rPr lang="en-US" altLang="ko-KR" dirty="0">
                <a:solidFill>
                  <a:schemeClr val="bg2"/>
                </a:solidFill>
              </a:rPr>
              <a:t>. (</a:t>
            </a:r>
            <a:r>
              <a:rPr lang="ko-KR" altLang="en-US" dirty="0">
                <a:solidFill>
                  <a:schemeClr val="bg2"/>
                </a:solidFill>
              </a:rPr>
              <a:t>현재 캠핑 상품 등록 </a:t>
            </a:r>
            <a:r>
              <a:rPr lang="ko-KR" altLang="en-US" dirty="0" smtClean="0">
                <a:solidFill>
                  <a:schemeClr val="bg2"/>
                </a:solidFill>
              </a:rPr>
              <a:t>수량</a:t>
            </a:r>
            <a:r>
              <a:rPr lang="en-US" altLang="ko-KR" dirty="0" smtClean="0">
                <a:solidFill>
                  <a:schemeClr val="bg2"/>
                </a:solidFill>
              </a:rPr>
              <a:t>)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글 제목이나 내용을 클릭하면 해당 캠핑 상품 상세 페이지로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14" y="1590331"/>
            <a:ext cx="7373379" cy="504205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602804" y="211156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5" y="1730604"/>
            <a:ext cx="5060150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4160792"/>
            <a:ext cx="5060151" cy="2501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61" y="1730604"/>
            <a:ext cx="5112782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566181" y="4887296"/>
            <a:ext cx="5437134" cy="104825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상품 별 </a:t>
            </a:r>
            <a:r>
              <a:rPr lang="ko-KR" altLang="en-US" dirty="0" err="1" smtClean="0">
                <a:solidFill>
                  <a:schemeClr val="bg2"/>
                </a:solidFill>
              </a:rPr>
              <a:t>썸네일</a:t>
            </a:r>
            <a:r>
              <a:rPr lang="ko-KR" altLang="en-US" dirty="0" smtClean="0">
                <a:solidFill>
                  <a:schemeClr val="bg2"/>
                </a:solidFill>
              </a:rPr>
              <a:t> 사진과 내용이 다르게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63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1" y="2196000"/>
            <a:ext cx="10050278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41" y="4163934"/>
            <a:ext cx="7573930" cy="1857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0673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590331"/>
            <a:ext cx="7268589" cy="3983155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396404" y="2941814"/>
            <a:ext cx="5437134" cy="177183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예약 상세 페이지로 이동 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</a:t>
            </a: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해당 상품 </a:t>
            </a:r>
            <a:r>
              <a:rPr lang="ko-KR" altLang="en-US" dirty="0" err="1" smtClean="0">
                <a:solidFill>
                  <a:schemeClr val="bg2"/>
                </a:solidFill>
              </a:rPr>
              <a:t>캠핑장을</a:t>
            </a:r>
            <a:r>
              <a:rPr lang="ko-KR" altLang="en-US" dirty="0" smtClean="0">
                <a:solidFill>
                  <a:schemeClr val="bg2"/>
                </a:solidFill>
              </a:rPr>
              <a:t> 다녀온 </a:t>
            </a:r>
            <a:r>
              <a:rPr lang="ko-KR" altLang="en-US" dirty="0" smtClean="0">
                <a:solidFill>
                  <a:schemeClr val="bg2"/>
                </a:solidFill>
              </a:rPr>
              <a:t>사람이 </a:t>
            </a:r>
            <a:r>
              <a:rPr lang="ko-KR" altLang="en-US" dirty="0" smtClean="0">
                <a:solidFill>
                  <a:schemeClr val="bg2"/>
                </a:solidFill>
              </a:rPr>
              <a:t>작성한 리뷰 입니다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0" y="5567918"/>
            <a:ext cx="7268589" cy="1083207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218122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5063203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373039" y="569466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56482" y="1673479"/>
            <a:ext cx="4474262" cy="2768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1673479"/>
            <a:ext cx="5674266" cy="2750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644857"/>
            <a:ext cx="5674266" cy="2002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482" y="4644857"/>
            <a:ext cx="4474262" cy="48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8407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024476"/>
            <a:ext cx="9602540" cy="1638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160791"/>
            <a:ext cx="6201640" cy="2105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169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40466"/>
            <a:ext cx="6696902" cy="490707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376829" y="2178559"/>
            <a:ext cx="5476283" cy="32933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예약 시작일과 종료일을 선택 할 수 있습니다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r>
              <a:rPr lang="en-US" altLang="ko-KR" dirty="0">
                <a:solidFill>
                  <a:schemeClr val="bg2"/>
                </a:solidFill>
              </a:rPr>
              <a:t> (</a:t>
            </a:r>
            <a:r>
              <a:rPr lang="ko-KR" altLang="en-US" dirty="0">
                <a:solidFill>
                  <a:schemeClr val="bg2"/>
                </a:solidFill>
              </a:rPr>
              <a:t>다음날부터 선택 가능</a:t>
            </a:r>
            <a:r>
              <a:rPr lang="en-US" altLang="ko-KR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선택한 상품의 정보가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현재 이 상품을 </a:t>
            </a:r>
            <a:r>
              <a:rPr lang="ko-KR" altLang="en-US" dirty="0" smtClean="0">
                <a:solidFill>
                  <a:schemeClr val="bg2"/>
                </a:solidFill>
              </a:rPr>
              <a:t>예약한 </a:t>
            </a:r>
            <a:r>
              <a:rPr lang="ko-KR" altLang="en-US" dirty="0">
                <a:solidFill>
                  <a:schemeClr val="bg2"/>
                </a:solidFill>
              </a:rPr>
              <a:t>리스트가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달력에서 시작일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종료일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예약하러 가기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버튼이 활성화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돌아갑니다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516322" y="180794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719797" y="200276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719796" y="3370676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719795" y="59476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6445138" y="594181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660599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 사진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업체명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 기준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="" xmlns:a16="http://schemas.microsoft.com/office/drawing/2014/main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98237"/>
            <a:ext cx="7045488" cy="3309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115335"/>
            <a:ext cx="7045489" cy="1532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876810" y="1698237"/>
            <a:ext cx="2933170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컨트롤러 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16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85330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29980" y="4280018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29980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335006" y="3815318"/>
            <a:ext cx="2462348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75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5"/>
            <a:ext cx="3240000" cy="3657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92" y="1738637"/>
            <a:ext cx="3240000" cy="2140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01992" y="4568176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30944" y="1738637"/>
            <a:ext cx="3240000" cy="2124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624658" y="4554692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1373042" y="5603243"/>
            <a:ext cx="3240000" cy="104542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javaScript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075454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44278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82219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44247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82188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2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6"/>
            <a:ext cx="8561072" cy="1902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34561"/>
            <a:ext cx="8561072" cy="236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8633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동의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28620"/>
            <a:ext cx="10297962" cy="2048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70790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0412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4842254"/>
            <a:ext cx="6847345" cy="186334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동의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1737743"/>
            <a:ext cx="6843859" cy="310716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528359" y="1581440"/>
            <a:ext cx="5476283" cy="37559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각각 동의를 누를 시 해당 동의 내용이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동의버튼을 클릭하지 않을 시 해당하는 동의 버튼을 클릭해달라고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 smtClean="0">
                <a:solidFill>
                  <a:schemeClr val="bg2"/>
                </a:solidFill>
              </a:rPr>
              <a:t>창이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현재 예약 내용이 종합적으로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총 결제 금액이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예약 신청이 완료되고 </a:t>
            </a: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돌아갑니다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돌아갑니다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583" y="5406196"/>
            <a:ext cx="4363059" cy="1343212"/>
          </a:xfrm>
          <a:prstGeom prst="rect">
            <a:avLst/>
          </a:prstGeom>
        </p:spPr>
      </p:pic>
      <p:cxnSp>
        <p:nvCxnSpPr>
          <p:cNvPr id="6" name="구부러진 연결선 5"/>
          <p:cNvCxnSpPr>
            <a:stCxn id="42" idx="4"/>
          </p:cNvCxnSpPr>
          <p:nvPr/>
        </p:nvCxnSpPr>
        <p:spPr>
          <a:xfrm rot="16200000" flipH="1">
            <a:off x="4783937" y="3205214"/>
            <a:ext cx="2633860" cy="308143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87355" y="176473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87354" y="4816533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377952" y="3077419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1187353" y="5585275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072698" y="6185285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792031" y="6184587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242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동의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914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생성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85149"/>
            <a:ext cx="6098613" cy="2067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021645"/>
            <a:ext cx="6098613" cy="270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540755"/>
            <a:ext cx="6098613" cy="277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41" y="5067489"/>
            <a:ext cx="6098613" cy="245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73041" y="5561263"/>
            <a:ext cx="6098613" cy="323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62861" y="1785150"/>
            <a:ext cx="4211426" cy="4876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19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1:1 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4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273370"/>
            <a:ext cx="7466159" cy="18385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456112" y="4822444"/>
            <a:ext cx="6001182" cy="1430354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내 지난 예약  리스트 </a:t>
            </a:r>
            <a:r>
              <a:rPr lang="ko-KR" altLang="en-US" dirty="0" err="1" smtClean="0"/>
              <a:t>페이징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리뷰 작성 클릭 시 리뷰 작성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238298" y="2992606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537597" y="352520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8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42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980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4484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87406"/>
            <a:ext cx="8561072" cy="13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49601"/>
            <a:ext cx="8578949" cy="3468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736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959162"/>
            <a:ext cx="7741930" cy="296268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6400800" y="4064000"/>
            <a:ext cx="5544457" cy="2349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내용 작성 후 작성 버튼을 누르면 리뷰가 작성되고 해당 상품 상세 페이지로 이동 </a:t>
            </a:r>
            <a:r>
              <a:rPr lang="en-US" altLang="ko-KR" dirty="0" smtClean="0">
                <a:solidFill>
                  <a:schemeClr val="bg2"/>
                </a:solidFill>
              </a:rPr>
              <a:t>(</a:t>
            </a:r>
            <a:r>
              <a:rPr lang="ko-KR" altLang="en-US" dirty="0">
                <a:solidFill>
                  <a:schemeClr val="bg2"/>
                </a:solidFill>
              </a:rPr>
              <a:t>리뷰는 예약 당 </a:t>
            </a:r>
            <a:r>
              <a:rPr lang="en-US" altLang="ko-KR" dirty="0">
                <a:solidFill>
                  <a:schemeClr val="bg2"/>
                </a:solidFill>
              </a:rPr>
              <a:t>1</a:t>
            </a:r>
            <a:r>
              <a:rPr lang="ko-KR" altLang="en-US" dirty="0">
                <a:solidFill>
                  <a:schemeClr val="bg2"/>
                </a:solidFill>
              </a:rPr>
              <a:t>회만 작성 가능</a:t>
            </a:r>
            <a:r>
              <a:rPr lang="en-US" altLang="ko-KR" dirty="0">
                <a:solidFill>
                  <a:schemeClr val="bg2"/>
                </a:solidFill>
              </a:rPr>
              <a:t>(</a:t>
            </a:r>
            <a:r>
              <a:rPr lang="ko-KR" altLang="en-US" dirty="0">
                <a:solidFill>
                  <a:schemeClr val="bg2"/>
                </a:solidFill>
              </a:rPr>
              <a:t>비활성화</a:t>
            </a:r>
            <a:r>
              <a:rPr lang="en-US" altLang="ko-KR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</a:t>
            </a:r>
            <a:r>
              <a:rPr lang="ko-KR" altLang="en-US" dirty="0" smtClean="0">
                <a:solidFill>
                  <a:schemeClr val="bg2"/>
                </a:solidFill>
              </a:rPr>
              <a:t>시 내 지난 예약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내용 </a:t>
            </a:r>
            <a:r>
              <a:rPr lang="ko-KR" altLang="en-US" dirty="0" err="1" smtClean="0">
                <a:solidFill>
                  <a:schemeClr val="bg2"/>
                </a:solidFill>
              </a:rPr>
              <a:t>미기입하고</a:t>
            </a:r>
            <a:r>
              <a:rPr lang="ko-KR" altLang="en-US" dirty="0" smtClean="0">
                <a:solidFill>
                  <a:schemeClr val="bg2"/>
                </a:solidFill>
              </a:rPr>
              <a:t> 작성 버튼을 클릭 시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창이 뜹니다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r>
              <a:rPr lang="ko-KR" altLang="en-US" dirty="0">
                <a:solidFill>
                  <a:schemeClr val="bg2"/>
                </a:solidFill>
              </a:rPr>
              <a:t> 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446418" y="422593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5152478" y="422593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974" y="1332926"/>
            <a:ext cx="4344006" cy="128605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367782" y="1212016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24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4617"/>
            <a:ext cx="6544588" cy="2119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2" y="3901068"/>
            <a:ext cx="8649907" cy="1152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2" y="5141948"/>
            <a:ext cx="8649907" cy="262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42" y="5504959"/>
            <a:ext cx="8649908" cy="1238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7971853" y="5537979"/>
            <a:ext cx="2721666" cy="634584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리뷰 </a:t>
            </a:r>
            <a:r>
              <a:rPr lang="en-US" altLang="ko-KR" dirty="0" smtClean="0">
                <a:solidFill>
                  <a:schemeClr val="bg2"/>
                </a:solidFill>
              </a:rPr>
              <a:t>1</a:t>
            </a:r>
            <a:r>
              <a:rPr lang="ko-KR" altLang="en-US" dirty="0" smtClean="0">
                <a:solidFill>
                  <a:schemeClr val="bg2"/>
                </a:solidFill>
              </a:rPr>
              <a:t>회 제한 소스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3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64" y="1798259"/>
            <a:ext cx="7259063" cy="216247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834744" y="4844912"/>
            <a:ext cx="5975238" cy="159842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내 </a:t>
            </a:r>
            <a:r>
              <a:rPr lang="ko-KR" altLang="en-US" dirty="0" smtClean="0"/>
              <a:t>예약 취소  </a:t>
            </a:r>
            <a:r>
              <a:rPr lang="ko-KR" altLang="en-US" dirty="0"/>
              <a:t>리스트 </a:t>
            </a:r>
            <a:r>
              <a:rPr lang="ko-KR" altLang="en-US" dirty="0" err="1" smtClean="0"/>
              <a:t>페이징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사용자가 취소 시 취소 사유는 개인사유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천재지변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기타 중 </a:t>
            </a:r>
            <a:r>
              <a:rPr lang="en-US" altLang="ko-KR" dirty="0" smtClean="0">
                <a:solidFill>
                  <a:schemeClr val="bg2"/>
                </a:solidFill>
              </a:rPr>
              <a:t>1</a:t>
            </a:r>
            <a:r>
              <a:rPr lang="ko-KR" altLang="en-US" dirty="0" smtClean="0">
                <a:solidFill>
                  <a:schemeClr val="bg2"/>
                </a:solidFill>
              </a:rPr>
              <a:t>개를 선택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관리자가 취소 시 관리자 취소로 표시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7531100" y="204874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537597" y="352520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31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35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16050"/>
            <a:ext cx="9338502" cy="2793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2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8077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22023"/>
            <a:ext cx="7401958" cy="341995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584179" y="4442293"/>
            <a:ext cx="6381639" cy="220525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en-US" altLang="ko-KR" dirty="0" smtClean="0"/>
              <a:t>1:1 </a:t>
            </a:r>
            <a:r>
              <a:rPr lang="ko-KR" altLang="en-US" dirty="0" smtClean="0"/>
              <a:t>문의  </a:t>
            </a:r>
            <a:r>
              <a:rPr lang="ko-KR" altLang="en-US" dirty="0"/>
              <a:t>리스트 </a:t>
            </a:r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제목 클릭 시 상세 페이지로 이동합니다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관리자가 </a:t>
            </a:r>
            <a:r>
              <a:rPr lang="ko-KR" altLang="en-US" dirty="0" err="1" smtClean="0">
                <a:solidFill>
                  <a:schemeClr val="bg2"/>
                </a:solidFill>
              </a:rPr>
              <a:t>답글을</a:t>
            </a:r>
            <a:r>
              <a:rPr lang="ko-KR" altLang="en-US" dirty="0" smtClean="0">
                <a:solidFill>
                  <a:schemeClr val="bg2"/>
                </a:solidFill>
              </a:rPr>
              <a:t> 달면 기존 글 밑에 </a:t>
            </a:r>
            <a:r>
              <a:rPr lang="ko-KR" altLang="en-US" dirty="0" err="1" smtClean="0">
                <a:solidFill>
                  <a:schemeClr val="bg2"/>
                </a:solidFill>
              </a:rPr>
              <a:t>답글이</a:t>
            </a:r>
            <a:r>
              <a:rPr lang="ko-KR" altLang="en-US" dirty="0" smtClean="0">
                <a:solidFill>
                  <a:schemeClr val="bg2"/>
                </a:solidFill>
              </a:rPr>
              <a:t> 생성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문의 작성 클릭 시 문의 작성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721100" y="273286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3445601" y="31562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355398" y="405014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661431" y="454605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469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5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50469"/>
            <a:ext cx="9338502" cy="2794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3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100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809122"/>
            <a:ext cx="9639470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90125"/>
            <a:ext cx="9639470" cy="3238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82138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84728"/>
            <a:ext cx="7430537" cy="296268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586448" y="5092699"/>
            <a:ext cx="6381639" cy="7293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목록 </a:t>
            </a:r>
            <a:r>
              <a:rPr lang="ko-KR" altLang="en-US" dirty="0" smtClean="0"/>
              <a:t>클릭 시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문의 리스트 페이지로 이동합니다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537597" y="409071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/>
              <a:t>원목침대</a:t>
            </a:r>
            <a:r>
              <a:rPr lang="en-US" altLang="ko-KR" sz="1600" dirty="0"/>
              <a:t>, 49</a:t>
            </a:r>
            <a:r>
              <a:rPr lang="ko-KR" altLang="en-US" sz="1600" dirty="0"/>
              <a:t>인치</a:t>
            </a:r>
            <a:r>
              <a:rPr lang="en-US" altLang="ko-KR" sz="1600" dirty="0"/>
              <a:t>TV, </a:t>
            </a:r>
            <a:r>
              <a:rPr lang="ko-KR" altLang="en-US" sz="1600" dirty="0"/>
              <a:t>에어컨</a:t>
            </a:r>
            <a:r>
              <a:rPr lang="en-US" altLang="ko-KR" sz="1600" dirty="0"/>
              <a:t>, </a:t>
            </a:r>
            <a:r>
              <a:rPr lang="ko-KR" altLang="en-US" sz="1600" dirty="0"/>
              <a:t>개별샤워화장실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무드등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쇼파</a:t>
            </a:r>
            <a:r>
              <a:rPr lang="en-US" altLang="ko-KR" sz="1600" dirty="0"/>
              <a:t>, </a:t>
            </a:r>
            <a:r>
              <a:rPr lang="ko-KR" altLang="en-US" sz="1600" dirty="0"/>
              <a:t>온수기</a:t>
            </a:r>
            <a:r>
              <a:rPr lang="en-US" altLang="ko-KR" sz="1600" dirty="0"/>
              <a:t>, </a:t>
            </a:r>
            <a:r>
              <a:rPr lang="ko-KR" altLang="en-US" sz="1600" dirty="0"/>
              <a:t>전기장판</a:t>
            </a:r>
            <a:r>
              <a:rPr lang="en-US" altLang="ko-KR" sz="1600" dirty="0"/>
              <a:t>(</a:t>
            </a:r>
            <a:r>
              <a:rPr lang="ko-KR" altLang="en-US" sz="1600" dirty="0"/>
              <a:t>동절기</a:t>
            </a:r>
            <a:r>
              <a:rPr lang="en-US" altLang="ko-KR" sz="1600" dirty="0"/>
              <a:t>), </a:t>
            </a:r>
            <a:r>
              <a:rPr lang="ko-KR" altLang="en-US" sz="1600" dirty="0"/>
              <a:t>좌식테이블</a:t>
            </a:r>
            <a:r>
              <a:rPr lang="en-US" altLang="ko-KR" sz="1600" dirty="0"/>
              <a:t>, </a:t>
            </a:r>
            <a:r>
              <a:rPr lang="ko-KR" altLang="en-US" sz="1600" dirty="0"/>
              <a:t>냉장고</a:t>
            </a:r>
            <a:r>
              <a:rPr lang="en-US" altLang="ko-KR" sz="1600" dirty="0"/>
              <a:t>, </a:t>
            </a:r>
            <a:r>
              <a:rPr lang="ko-KR" altLang="en-US" sz="1600" dirty="0"/>
              <a:t>전기밥솥</a:t>
            </a:r>
            <a:r>
              <a:rPr lang="en-US" altLang="ko-KR" sz="1600" dirty="0"/>
              <a:t>, </a:t>
            </a:r>
            <a:r>
              <a:rPr lang="ko-KR" altLang="en-US" sz="1600" dirty="0"/>
              <a:t>커피포트</a:t>
            </a:r>
            <a:r>
              <a:rPr lang="en-US" altLang="ko-KR" sz="1600" dirty="0"/>
              <a:t>, </a:t>
            </a:r>
            <a:r>
              <a:rPr lang="ko-KR" altLang="en-US" sz="1600" dirty="0"/>
              <a:t>전자레인지</a:t>
            </a:r>
            <a:r>
              <a:rPr lang="en-US" altLang="ko-KR" sz="1600" dirty="0"/>
              <a:t>, </a:t>
            </a:r>
            <a:r>
              <a:rPr lang="ko-KR" altLang="en-US" sz="1600" dirty="0"/>
              <a:t>드라이기</a:t>
            </a:r>
            <a:r>
              <a:rPr lang="en-US" altLang="ko-KR" sz="1600" dirty="0"/>
              <a:t>, </a:t>
            </a:r>
            <a:r>
              <a:rPr lang="ko-KR" altLang="en-US" sz="1600" dirty="0"/>
              <a:t>샴푸</a:t>
            </a:r>
            <a:r>
              <a:rPr lang="en-US" altLang="ko-KR" sz="1600" dirty="0"/>
              <a:t>, </a:t>
            </a:r>
            <a:r>
              <a:rPr lang="ko-KR" altLang="en-US" sz="1600" dirty="0"/>
              <a:t>린스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바디워시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바디타올</a:t>
            </a:r>
            <a:r>
              <a:rPr lang="en-US" altLang="ko-KR" sz="1600" dirty="0"/>
              <a:t>, </a:t>
            </a:r>
            <a:r>
              <a:rPr lang="ko-KR" altLang="en-US" sz="1600" dirty="0"/>
              <a:t>비누</a:t>
            </a:r>
            <a:r>
              <a:rPr lang="en-US" altLang="ko-KR" sz="1600" dirty="0"/>
              <a:t>, </a:t>
            </a:r>
            <a:r>
              <a:rPr lang="ko-KR" altLang="en-US" sz="1600" dirty="0"/>
              <a:t>휴지</a:t>
            </a:r>
            <a:r>
              <a:rPr lang="en-US" altLang="ko-KR" sz="1600" dirty="0"/>
              <a:t>, </a:t>
            </a:r>
            <a:r>
              <a:rPr lang="ko-KR" altLang="en-US" sz="1600" dirty="0"/>
              <a:t>수건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바베큐그릴</a:t>
            </a:r>
            <a:r>
              <a:rPr lang="en-US" altLang="ko-KR" sz="1600" dirty="0"/>
              <a:t>, </a:t>
            </a:r>
            <a:r>
              <a:rPr lang="ko-KR" altLang="en-US" sz="1600" dirty="0"/>
              <a:t>개별야외테라스</a:t>
            </a:r>
            <a:r>
              <a:rPr lang="en-US" altLang="ko-KR" sz="1600" dirty="0"/>
              <a:t>, </a:t>
            </a:r>
            <a:r>
              <a:rPr lang="ko-KR" altLang="en-US" sz="1600" dirty="0"/>
              <a:t>냄비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후라이팬</a:t>
            </a:r>
            <a:r>
              <a:rPr lang="en-US" altLang="ko-KR" sz="1600" dirty="0"/>
              <a:t>, 4</a:t>
            </a:r>
            <a:r>
              <a:rPr lang="ko-KR" altLang="en-US" sz="1600" dirty="0" err="1"/>
              <a:t>인기준식기세트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칼도마</a:t>
            </a:r>
            <a:r>
              <a:rPr lang="en-US" altLang="ko-KR" sz="1600" dirty="0"/>
              <a:t>, </a:t>
            </a:r>
            <a:r>
              <a:rPr lang="ko-KR" altLang="en-US" sz="1600" dirty="0"/>
              <a:t>집게가위</a:t>
            </a:r>
            <a:r>
              <a:rPr lang="en-US" altLang="ko-KR" sz="1600" dirty="0"/>
              <a:t>, </a:t>
            </a:r>
            <a:r>
              <a:rPr lang="ko-KR" altLang="en-US" sz="1600" dirty="0"/>
              <a:t>개별싱크대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3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47030"/>
            <a:ext cx="5855131" cy="2743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056865"/>
            <a:ext cx="5904058" cy="1242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322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508541"/>
            <a:ext cx="7555059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73913"/>
            <a:ext cx="7555059" cy="1047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178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40466"/>
            <a:ext cx="7354326" cy="349616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5653577" y="3794738"/>
            <a:ext cx="6381639" cy="285280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문의 항목 클릭 시</a:t>
            </a:r>
            <a:r>
              <a:rPr lang="en-US" altLang="ko-KR" dirty="0"/>
              <a:t> </a:t>
            </a:r>
            <a:r>
              <a:rPr lang="ko-KR" altLang="en-US" dirty="0" smtClean="0"/>
              <a:t>예약관련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시설관련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기타관련 선택이 가능합니다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작성 클릭 시 문의 글을 생성하고 문의 리스트 페이지로 이동합니다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목록 클릭 시 문의 리스트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제목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내용 </a:t>
            </a:r>
            <a:r>
              <a:rPr lang="ko-KR" altLang="en-US" dirty="0" err="1" smtClean="0">
                <a:solidFill>
                  <a:schemeClr val="bg2"/>
                </a:solidFill>
              </a:rPr>
              <a:t>미기입하고</a:t>
            </a:r>
            <a:r>
              <a:rPr lang="ko-KR" altLang="en-US" dirty="0" smtClean="0">
                <a:solidFill>
                  <a:schemeClr val="bg2"/>
                </a:solidFill>
              </a:rPr>
              <a:t> 작성 버튼 클릭 시 해당 항목의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 smtClean="0">
                <a:solidFill>
                  <a:schemeClr val="bg2"/>
                </a:solidFill>
              </a:rPr>
              <a:t>창이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r>
              <a:rPr lang="ko-KR" altLang="en-US" dirty="0" smtClean="0">
                <a:solidFill>
                  <a:schemeClr val="bg2"/>
                </a:solidFill>
              </a:rPr>
              <a:t> 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2946400" y="290865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4127500" y="458199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5057804" y="458199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353" y="1608704"/>
            <a:ext cx="4315427" cy="12955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393" y="2276719"/>
            <a:ext cx="4344006" cy="132416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96BDD6EF-8812-436A-BA2A-EB34BFF2B2F1}"/>
              </a:ext>
            </a:extLst>
          </p:cNvPr>
          <p:cNvSpPr/>
          <p:nvPr/>
        </p:nvSpPr>
        <p:spPr>
          <a:xfrm>
            <a:off x="6715562" y="18282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42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작성 페이지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9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7904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이형민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4811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802" y="4833093"/>
            <a:ext cx="3740088" cy="11236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364" y="5467042"/>
            <a:ext cx="3748290" cy="12795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90" y="1780072"/>
            <a:ext cx="6423592" cy="24730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로그인을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해야 조회</a:t>
            </a:r>
            <a:r>
              <a:rPr lang="en-US" altLang="ko-KR" sz="1600" dirty="0" smtClean="0">
                <a:solidFill>
                  <a:schemeClr val="bg1"/>
                </a:solidFill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</a:rPr>
              <a:t>수정 가능한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수정하기 버튼 클릭 시 개인 정보 수정 페이지로 이동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하기전</a:t>
            </a:r>
            <a:r>
              <a:rPr lang="ko-KR" altLang="en-US" sz="1600" dirty="0" smtClean="0">
                <a:solidFill>
                  <a:schemeClr val="bg1"/>
                </a:solidFill>
              </a:rPr>
              <a:t> 비밀번호 인증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비밀번호 인증 페이지에서도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체크하여 맞는 정보 일시 수정페이지로 이동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109" y="4786115"/>
            <a:ext cx="3264871" cy="196043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/>
          <p:nvPr/>
        </p:nvCxnSpPr>
        <p:spPr>
          <a:xfrm flipH="1">
            <a:off x="4752698" y="4096120"/>
            <a:ext cx="883883" cy="89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361768" y="483309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760393" y="20418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1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31" y="2046613"/>
            <a:ext cx="6529388" cy="23551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778" y="4834245"/>
            <a:ext cx="3809887" cy="11697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5035925"/>
            <a:ext cx="4760616" cy="15942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로그인 한 정보자의 정보를 다시 불러와 변경한다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변경할려는</a:t>
            </a:r>
            <a:r>
              <a:rPr lang="ko-KR" altLang="en-US" sz="1600" dirty="0" smtClean="0">
                <a:solidFill>
                  <a:schemeClr val="bg1"/>
                </a:solidFill>
              </a:rPr>
              <a:t> 정보의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 후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맞지않으면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 </a:t>
            </a:r>
            <a:r>
              <a:rPr lang="ko-KR" altLang="en-US" sz="1600" dirty="0" smtClean="0">
                <a:solidFill>
                  <a:schemeClr val="bg1"/>
                </a:solidFill>
              </a:rPr>
              <a:t>경고 메시지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모든 조건을 만족하여 수정 버튼을 클릭 시 정보 변경과 다시 내 정보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913" y="5460424"/>
            <a:ext cx="3809887" cy="1169702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>
            <a:endCxn id="6" idx="0"/>
          </p:cNvCxnSpPr>
          <p:nvPr/>
        </p:nvCxnSpPr>
        <p:spPr>
          <a:xfrm flipH="1">
            <a:off x="3753349" y="4198817"/>
            <a:ext cx="1799452" cy="837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975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999"/>
          <a:stretch/>
        </p:blipFill>
        <p:spPr>
          <a:xfrm>
            <a:off x="1683111" y="1602746"/>
            <a:ext cx="9514800" cy="2611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12" y="4211683"/>
            <a:ext cx="9513864" cy="24706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4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90" y="2084341"/>
            <a:ext cx="10020300" cy="415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915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변경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6" y="1844408"/>
            <a:ext cx="9124950" cy="3905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1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=""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0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4"/>
            <a:ext cx="3193589" cy="4566157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</a:rPr>
              <a:t> 메뉴에서 내 실시간 예약 리스트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600" dirty="0" smtClean="0">
                <a:solidFill>
                  <a:schemeClr val="bg1"/>
                </a:solidFill>
              </a:rPr>
              <a:t> 보여주는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후 이용하지 않은 리스트를 출력하는 페이지이며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예약 취소 버튼 클릭 시 예약 취소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예약이 없을 경우 보여주는 페이지 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solidFill>
                  <a:schemeClr val="bg1"/>
                </a:solidFill>
              </a:rPr>
              <a:t>Paging </a:t>
            </a:r>
            <a:r>
              <a:rPr lang="ko-KR" altLang="en-US" sz="1600" dirty="0" smtClean="0">
                <a:solidFill>
                  <a:schemeClr val="bg1"/>
                </a:solidFill>
              </a:rPr>
              <a:t>처리하여 </a:t>
            </a:r>
            <a:r>
              <a:rPr lang="en-US" altLang="ko-KR" sz="1600" dirty="0" smtClean="0">
                <a:solidFill>
                  <a:schemeClr val="bg1"/>
                </a:solidFill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</a:rPr>
              <a:t>페이지 당 </a:t>
            </a:r>
            <a:r>
              <a:rPr lang="en-US" altLang="ko-KR" sz="1600" dirty="0" smtClean="0">
                <a:solidFill>
                  <a:schemeClr val="bg1"/>
                </a:solidFill>
              </a:rPr>
              <a:t>10</a:t>
            </a:r>
            <a:r>
              <a:rPr lang="ko-KR" altLang="en-US" sz="1600" dirty="0" smtClean="0">
                <a:solidFill>
                  <a:schemeClr val="bg1"/>
                </a:solidFill>
              </a:rPr>
              <a:t>개의 리스트들을 정리하였습니다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33" y="1877207"/>
            <a:ext cx="7671007" cy="31381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16" y="5302222"/>
            <a:ext cx="6027884" cy="132968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3829461" y="51471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440060" y="238324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72697" y="174678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32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555043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리스트 중 하나의 예약을 불러오는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환불 정책의 따른 취소수수료를 적용해 현재 날짜와 정책의 수수료 날짜를 계산하여 예약 당시 결제한 결재금액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취소수수료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환불금액을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취소 사유를 통해 예약 취소에 대한 정보를 받습니다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취소하기 버튼 클릭 시 예약은 취소되며 내 실시간 예약 리스트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03" y="1868381"/>
            <a:ext cx="7604779" cy="2418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64" y="4844912"/>
            <a:ext cx="5067762" cy="183727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/>
          <p:nvPr/>
        </p:nvCxnSpPr>
        <p:spPr>
          <a:xfrm flipH="1">
            <a:off x="4181245" y="4160791"/>
            <a:ext cx="495256" cy="57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4077111" y="404514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85289" y="3566568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863" y="177152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893439" y="2224531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8" name="그림 37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478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94" y="1626827"/>
            <a:ext cx="8160779" cy="39996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6967217" y="4179374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총 페이지수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총 블록의 수를 정하여 사용 가능하게 설정하였습니다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1575282" y="4084012"/>
            <a:ext cx="4825517" cy="721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7079"/>
          <a:stretch/>
        </p:blipFill>
        <p:spPr>
          <a:xfrm>
            <a:off x="5027954" y="5078006"/>
            <a:ext cx="6839475" cy="15178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01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52" y="2216401"/>
            <a:ext cx="10119080" cy="388878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23036" y="178541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8067213" y="4579530"/>
            <a:ext cx="3451895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맞는 수수료를 구하기 위해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오늘을 기준으로 예약 시작 날의 날짜 두 날짜의 차이를 구합니다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1836038" y="3960735"/>
            <a:ext cx="5964937" cy="2068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79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07" y="2301737"/>
            <a:ext cx="1895475" cy="3981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6360"/>
          <a:stretch/>
        </p:blipFill>
        <p:spPr>
          <a:xfrm>
            <a:off x="3653361" y="3406637"/>
            <a:ext cx="7847159" cy="287655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215117" y="203388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03356" y="316922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3721917" y="1940521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맞추어 예약 취소에 대한 수수료</a:t>
            </a:r>
            <a:r>
              <a:rPr lang="en-US" altLang="ko-KR" sz="1600" dirty="0" smtClean="0"/>
              <a:t>(%)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선언합니다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</p:cNvCxnSpPr>
          <p:nvPr/>
        </p:nvCxnSpPr>
        <p:spPr>
          <a:xfrm flipV="1">
            <a:off x="3281209" y="2441201"/>
            <a:ext cx="440708" cy="488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975949" y="1940521"/>
            <a:ext cx="3305496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예약 할 당시 결제한 금액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취소 수수료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환불금액을 </a:t>
            </a:r>
            <a:r>
              <a:rPr lang="en-US" altLang="ko-KR" sz="1600" dirty="0" smtClean="0"/>
              <a:t>view </a:t>
            </a:r>
            <a:r>
              <a:rPr lang="ko-KR" altLang="en-US" sz="1600" dirty="0" smtClean="0"/>
              <a:t>파일에 정보를 표시하기 위해 </a:t>
            </a:r>
            <a:r>
              <a:rPr lang="en-US" altLang="ko-KR" sz="1600" dirty="0" err="1" smtClean="0"/>
              <a:t>addAttribute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통해 전달합니다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BDFA74A5-059C-4129-AF09-7F576DD2C3B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8510434" y="3017739"/>
            <a:ext cx="1118263" cy="17192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58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t="53935" r="35486"/>
          <a:stretch/>
        </p:blipFill>
        <p:spPr>
          <a:xfrm>
            <a:off x="1373041" y="4417233"/>
            <a:ext cx="6291051" cy="18837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96852"/>
            <a:ext cx="9867900" cy="2647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F0F9905-B979-48DE-86E1-E5EE15814FA9}"/>
              </a:ext>
            </a:extLst>
          </p:cNvPr>
          <p:cNvSpPr txBox="1"/>
          <p:nvPr/>
        </p:nvSpPr>
        <p:spPr>
          <a:xfrm>
            <a:off x="7799767" y="4637087"/>
            <a:ext cx="3441173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마이페이지에</a:t>
            </a:r>
            <a:r>
              <a:rPr lang="ko-KR" altLang="en-US" sz="1600" dirty="0" smtClean="0"/>
              <a:t> 취소 예약 리스트가 있기 때문에 정보 삭제 개념이 아닌</a:t>
            </a:r>
            <a:endParaRPr lang="en-US" altLang="ko-KR" sz="1600" dirty="0" smtClean="0"/>
          </a:p>
          <a:p>
            <a:r>
              <a:rPr lang="ko-KR" altLang="en-US" sz="1600" dirty="0" smtClean="0"/>
              <a:t>예약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대기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상태에서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취소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상태로 변경해주는 개념입니다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6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로그인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이형민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932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9" y="2024476"/>
            <a:ext cx="7772165" cy="333098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A05D48F-353C-40B8-B5F5-03314ECDE140}"/>
              </a:ext>
            </a:extLst>
          </p:cNvPr>
          <p:cNvSpPr txBox="1"/>
          <p:nvPr/>
        </p:nvSpPr>
        <p:spPr>
          <a:xfrm>
            <a:off x="9105900" y="1000071"/>
            <a:ext cx="2905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입력한 아이디를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등록되있는지</a:t>
            </a:r>
            <a:r>
              <a:rPr lang="ko-KR" altLang="en-US" sz="1600" dirty="0">
                <a:solidFill>
                  <a:schemeClr val="bg2"/>
                </a:solidFill>
              </a:rPr>
              <a:t> 검색 후 입력한 비밀번호를 </a:t>
            </a:r>
            <a:r>
              <a:rPr lang="en-US" altLang="ko-KR" sz="1600" dirty="0" smtClean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비밀번호와 </a:t>
            </a:r>
            <a:r>
              <a:rPr lang="ko-KR" altLang="en-US" sz="1600" dirty="0">
                <a:solidFill>
                  <a:schemeClr val="bg2"/>
                </a:solidFill>
              </a:rPr>
              <a:t>비교하여 로그인 처리를 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입력 칸에 공백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유효성</a:t>
            </a:r>
            <a:r>
              <a:rPr lang="en-US" altLang="ko-KR" sz="1600" dirty="0" smtClean="0">
                <a:solidFill>
                  <a:schemeClr val="bg2"/>
                </a:solidFill>
              </a:rPr>
              <a:t>, DB</a:t>
            </a:r>
            <a:r>
              <a:rPr lang="ko-KR" altLang="en-US" sz="1600" dirty="0" smtClean="0">
                <a:solidFill>
                  <a:schemeClr val="bg2"/>
                </a:solidFill>
              </a:rPr>
              <a:t>에 등록되어 있지 않은 정보 모두 </a:t>
            </a:r>
            <a:r>
              <a:rPr lang="ko-KR" altLang="en-US" sz="1600" dirty="0" err="1" smtClean="0">
                <a:solidFill>
                  <a:schemeClr val="bg2"/>
                </a:solidFill>
              </a:rPr>
              <a:t>경고창을</a:t>
            </a:r>
            <a:r>
              <a:rPr lang="ko-KR" altLang="en-US" sz="1600" dirty="0" smtClean="0">
                <a:solidFill>
                  <a:schemeClr val="bg2"/>
                </a:solidFill>
              </a:rPr>
              <a:t> 표시합니다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아이디</a:t>
            </a:r>
            <a:r>
              <a:rPr lang="en-US" altLang="ko-KR" sz="1600" dirty="0" smtClean="0">
                <a:solidFill>
                  <a:schemeClr val="bg2"/>
                </a:solidFill>
              </a:rPr>
              <a:t>,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 찾기 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회원가입 </a:t>
            </a:r>
            <a:r>
              <a:rPr lang="ko-KR" altLang="en-US" sz="1600" dirty="0">
                <a:solidFill>
                  <a:schemeClr val="bg2"/>
                </a:solidFill>
              </a:rPr>
              <a:t>클릭 </a:t>
            </a:r>
            <a:r>
              <a:rPr lang="ko-KR" altLang="en-US" sz="1600" dirty="0" smtClean="0">
                <a:solidFill>
                  <a:schemeClr val="bg2"/>
                </a:solidFill>
              </a:rPr>
              <a:t>시 각각 버튼에 맞는 페이지로 이동합니다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endParaRPr lang="en-US" altLang="ko-KR" sz="16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18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98" y="1590331"/>
            <a:ext cx="10321565" cy="51631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D560FEE-E59B-482B-AEBE-320C044E31CF}"/>
              </a:ext>
            </a:extLst>
          </p:cNvPr>
          <p:cNvSpPr txBox="1"/>
          <p:nvPr/>
        </p:nvSpPr>
        <p:spPr>
          <a:xfrm>
            <a:off x="8156856" y="4941185"/>
            <a:ext cx="355451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에 등록된 정보와 일치하지 않으면 에러 메시지 출력합니다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D560FEE-E59B-482B-AEBE-320C044E31CF}"/>
              </a:ext>
            </a:extLst>
          </p:cNvPr>
          <p:cNvSpPr txBox="1"/>
          <p:nvPr/>
        </p:nvSpPr>
        <p:spPr>
          <a:xfrm>
            <a:off x="6156336" y="3392716"/>
            <a:ext cx="33645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창에서 입력한 아이디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비밀번호를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등록되어있는 정보와 비교 후 로그인합니다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7" y="1618982"/>
            <a:ext cx="7200900" cy="31623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334374" y="736065"/>
            <a:ext cx="3857625" cy="362478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8421465" y="1024961"/>
            <a:ext cx="368344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정규식을 사용해 </a:t>
            </a:r>
            <a:r>
              <a:rPr lang="ko-KR" altLang="en-US" sz="1600" dirty="0" smtClean="0">
                <a:solidFill>
                  <a:schemeClr val="bg1"/>
                </a:solidFill>
              </a:rPr>
              <a:t>이름과 전화번호를 체크 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이름과 </a:t>
            </a:r>
            <a:r>
              <a:rPr lang="ko-KR" altLang="en-US" sz="1600" dirty="0" smtClean="0">
                <a:solidFill>
                  <a:schemeClr val="bg1"/>
                </a:solidFill>
              </a:rPr>
              <a:t>전화번호를 </a:t>
            </a:r>
            <a:r>
              <a:rPr lang="en-US" altLang="ko-KR" sz="1600" dirty="0" smtClean="0">
                <a:solidFill>
                  <a:schemeClr val="bg1"/>
                </a:solidFill>
              </a:rPr>
              <a:t>DB</a:t>
            </a:r>
            <a:r>
              <a:rPr lang="ko-KR" altLang="en-US" sz="1600" dirty="0">
                <a:solidFill>
                  <a:schemeClr val="bg1"/>
                </a:solidFill>
              </a:rPr>
              <a:t>에 저장된 값과 일치하면 해당하는 </a:t>
            </a:r>
            <a:r>
              <a:rPr lang="ko-KR" altLang="en-US" sz="1600" dirty="0" smtClean="0">
                <a:solidFill>
                  <a:schemeClr val="bg1"/>
                </a:solidFill>
              </a:rPr>
              <a:t>아이디를 나타내는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 smtClean="0">
                <a:solidFill>
                  <a:schemeClr val="bg1"/>
                </a:solidFill>
              </a:rPr>
              <a:t>, DB</a:t>
            </a:r>
            <a:r>
              <a:rPr lang="ko-KR" altLang="en-US" sz="1600" dirty="0" smtClean="0">
                <a:solidFill>
                  <a:schemeClr val="bg1"/>
                </a:solidFill>
              </a:rPr>
              <a:t>와 맞지 않은 정보</a:t>
            </a:r>
            <a:r>
              <a:rPr lang="ko-KR" altLang="en-US" sz="1600" dirty="0">
                <a:solidFill>
                  <a:schemeClr val="bg1"/>
                </a:solidFill>
              </a:rPr>
              <a:t>는</a:t>
            </a:r>
            <a:r>
              <a:rPr lang="ko-KR" altLang="en-US" sz="1600" dirty="0" smtClean="0">
                <a:solidFill>
                  <a:schemeClr val="bg1"/>
                </a:solidFill>
              </a:rPr>
              <a:t> 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9" y="5353985"/>
            <a:ext cx="4286250" cy="1457325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977FFA61-854B-47FB-892B-438207B94560}"/>
              </a:ext>
            </a:extLst>
          </p:cNvPr>
          <p:cNvCxnSpPr>
            <a:endCxn id="3" idx="0"/>
          </p:cNvCxnSpPr>
          <p:nvPr/>
        </p:nvCxnSpPr>
        <p:spPr>
          <a:xfrm>
            <a:off x="4607484" y="4524375"/>
            <a:ext cx="0" cy="82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978253" y="536540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28248" y="2992606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85" y="4519495"/>
            <a:ext cx="2808455" cy="9795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40" y="5212521"/>
            <a:ext cx="2808000" cy="8226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440" y="5749030"/>
            <a:ext cx="2808000" cy="9674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2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</TotalTime>
  <Words>5161</Words>
  <Application>Microsoft Office PowerPoint</Application>
  <PresentationFormat>와이드스크린</PresentationFormat>
  <Paragraphs>1694</Paragraphs>
  <Slides>134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2" baseType="lpstr">
      <vt:lpstr>나눔스퀘어_ac ExtraBold</vt:lpstr>
      <vt:lpstr>Wingdings</vt:lpstr>
      <vt:lpstr>Arial</vt:lpstr>
      <vt:lpstr>나눔스퀘어_ac</vt:lpstr>
      <vt:lpstr>맑은 고딕</vt:lpstr>
      <vt:lpstr>함초롬돋움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현용주</dc:creator>
  <cp:lastModifiedBy>Microsoft 계정</cp:lastModifiedBy>
  <cp:revision>729</cp:revision>
  <dcterms:created xsi:type="dcterms:W3CDTF">2021-06-08T06:00:27Z</dcterms:created>
  <dcterms:modified xsi:type="dcterms:W3CDTF">2022-01-13T05:53:04Z</dcterms:modified>
</cp:coreProperties>
</file>